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1E84A-945A-CED8-91BC-F7F7FFA0A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617FAA-09A2-D099-BB7E-B1EE1C062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F1218B-CDFC-9460-468A-E2023FC68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1EF1B4-4A3B-9376-4889-E6DEA46D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12FF5E-CCE0-719A-255C-5182B60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99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1E543-CFBE-3CC5-9E8B-1AD2EAE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F460FC-DC72-3BCB-69DC-E8F8D88E7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177A04-B839-44A2-0FB3-7F68102F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A66E09-116B-D952-DABC-F93930B2F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856DED-A6D4-1D9A-BAB7-5D193D0E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86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769D5A-D873-438A-2EDC-B2CEF35D2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C93A54-DB42-E500-C6D7-0CBEF1D42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4FCB62-ED0C-DD50-EC31-65C7D25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065F40-35AB-5A90-0B2D-D39209DD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E3337-285B-9CEC-85FF-88BCA491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05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07B14-B189-0A44-18EB-9B58BC29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1C9C5B-65D5-8E80-6DD3-7D86CDCB4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E401AD-4238-E422-D303-4D954992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5DE69-B10E-AF7C-F629-06257138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0F0A40-71AC-E726-C78F-20DF4DE2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60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25335-BA6E-0D61-B6C5-7B355D27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C21DE-C617-03C2-D9FC-BE174EDC4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7BA419-C1C6-8281-BB25-5F51B81D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95E034-11C0-62D0-EEDE-08076B5E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5F9DA3-7A1F-4B41-07CF-5CE059F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2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1041F-D8A5-D26A-F736-2C0EAF2D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0AF0C-8C78-68E9-8F7B-EF8452B18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24457B-4E36-B886-799B-3F7AD26E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D1E095-E3CB-BDCC-55EB-5D4D7B32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3D1546-7AEA-0190-2F75-5B048925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8BD772-4E25-AEA7-4AA7-20D812C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57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F440F-72A6-1B9A-E7F3-28714036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EFC589-290F-7547-4893-3453355D7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281DAF-4811-619F-D895-EB77B1F53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8C35DA-DD48-FD85-9D9F-92C93E115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FC3834-552C-31D9-667D-5CB34DDEB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8C2D86-50F0-A268-0108-875EB224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506A88-5CEF-627F-05DF-E3CF775C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32F82D-C004-C308-8AE7-A8E77759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06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3B336-4EC8-95DA-A3DE-B9388B63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21E320-EC19-22C9-5B60-4D0C2A19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0C1EBA-A12D-F998-E448-5C13566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EA1E99-E529-D4A9-782F-710B6B0F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55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B4F35D-24FA-96B4-AC62-74AE9053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50AA5D0-9D59-CA43-C613-FA3E5BA5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D4D759-8934-D95F-930B-E10E7A1B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40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D63DB-81FB-023D-4CA5-9CA64CDC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A64354-7D7C-A584-A84E-F03AB9DE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63DA71-DF0D-A7D8-6A0E-F11551AFE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B74E52-ADE0-BDC2-3834-0443DC1E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6D8FE2-39F6-2DE9-0213-C3BBDE41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74B164-4AC7-0C78-7A97-54CD9DF6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53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7982F-2431-233A-7308-BF5E8AD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4F8AD93-18A4-C713-7D21-69DA82AF30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EE72A8-C23D-C3AD-5B3C-C53757865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AFBCCF-78C2-3E17-EDCF-2088E06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D5D4FE-0BBB-7293-0829-CFD41909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144E38-E827-476D-3C3F-EBF40E0E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23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0E418-1C5C-9F1D-9404-14B43BA1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FE49D3-95F3-10C3-36DE-D5C70FC97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E4D03A-42EF-D420-1E59-E40E45B05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D8E77-78DD-4B18-AC69-13D2D46717DD}" type="datetimeFigureOut">
              <a:rPr lang="ru-RU" smtClean="0"/>
              <a:t>20.01.2025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7F8BA2-0F6F-CF0E-C6CE-12EA12D98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011C4C-4633-F0DE-B169-F8BF20A5B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6E194-2AE1-4C3D-9FD2-5C17966161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43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98968-B180-202F-328E-01D177B71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Механизм привлечения внимания с помощью математики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FC6E0E-A78E-5162-95D4-7080D3589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матрицы ключей, запросов и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247208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FA2943-74A5-4516-E92A-2B9E4BC9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204"/>
            <a:ext cx="12192000" cy="60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D4F08-3719-7380-4551-B5A0D20D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Скалярное произведение и косинусное сходство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79AA6F-14CF-3329-43F3-BBC78B12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06" y="1646065"/>
            <a:ext cx="5955641" cy="52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4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5E254-55B1-B535-A7FA-6001C00E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7" y="910557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/>
              <a:t>3. Масштабированное скалярное произведение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10F37A1-4F94-5651-4589-2E6C44FAFD2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Три способа измерения сходства</a:t>
            </a:r>
            <a:r>
              <a:rPr lang="en-US"/>
              <a:t>:</a:t>
            </a:r>
            <a:br>
              <a:rPr lang="en-US"/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7AA9E-7A32-386D-54F5-159A191BBF0F}"/>
              </a:ext>
            </a:extLst>
          </p:cNvPr>
          <p:cNvSpPr txBox="1"/>
          <p:nvPr/>
        </p:nvSpPr>
        <p:spPr>
          <a:xfrm>
            <a:off x="571499" y="1843088"/>
            <a:ext cx="1024689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- это ключевая концепция в механизме внимания (</a:t>
            </a:r>
            <a:r>
              <a:rPr lang="ru-RU" sz="2800" dirty="0" err="1"/>
              <a:t>Attention</a:t>
            </a:r>
            <a:r>
              <a:rPr lang="ru-RU" sz="2800" dirty="0"/>
              <a:t>), используемая в моделях, таких как трансформеры. Этот метод используется для вычисления сходства между векторами </a:t>
            </a:r>
            <a:r>
              <a:rPr lang="ru-RU" sz="2800" b="1" dirty="0" err="1"/>
              <a:t>Query</a:t>
            </a:r>
            <a:r>
              <a:rPr lang="ru-RU" sz="2800" dirty="0"/>
              <a:t> (Q) и </a:t>
            </a:r>
            <a:r>
              <a:rPr lang="ru-RU" sz="2800" b="1" dirty="0"/>
              <a:t>Key</a:t>
            </a:r>
            <a:r>
              <a:rPr lang="ru-RU" sz="2800" dirty="0"/>
              <a:t> (K), но с </a:t>
            </a:r>
            <a:r>
              <a:rPr lang="ru-RU" sz="2800" b="1" dirty="0"/>
              <a:t>масштабированием</a:t>
            </a:r>
            <a:r>
              <a:rPr lang="ru-RU" sz="2800" dirty="0"/>
              <a:t>, чтобы улучшить стабильность вычислений при обучении модели.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E5B18-899F-068F-CE2A-04AE072A0455}"/>
              </a:ext>
            </a:extLst>
          </p:cNvPr>
          <p:cNvSpPr txBox="1"/>
          <p:nvPr/>
        </p:nvSpPr>
        <p:spPr>
          <a:xfrm>
            <a:off x="571499" y="4089857"/>
            <a:ext cx="99461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Масштабированное скалярное произведение — это вычисление внимания между запросами (</a:t>
            </a:r>
            <a:r>
              <a:rPr lang="ru-RU" sz="2800" b="1" dirty="0" err="1"/>
              <a:t>Query</a:t>
            </a:r>
            <a:r>
              <a:rPr lang="ru-RU" sz="2800" dirty="0"/>
              <a:t>, QQQ), ключами (</a:t>
            </a:r>
            <a:r>
              <a:rPr lang="ru-RU" sz="2800" b="1" dirty="0"/>
              <a:t>Key</a:t>
            </a:r>
            <a:r>
              <a:rPr lang="ru-RU" sz="2800" dirty="0"/>
              <a:t>, KKK) и значениями (</a:t>
            </a:r>
            <a:r>
              <a:rPr lang="ru-RU" sz="2800" b="1" dirty="0"/>
              <a:t>Value</a:t>
            </a:r>
            <a:r>
              <a:rPr lang="ru-RU" sz="2800" dirty="0"/>
              <a:t>, VVV), в котором результат скалярного произведения между запросами и ключами масштабируется, чтобы избежать слишком больших значений в ходе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38200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3887F4-AD47-6851-971E-E2900C4F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751"/>
            <a:ext cx="12192000" cy="50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30C9F3-D9B5-CAB3-8AA5-EBF85CDD8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315"/>
            <a:ext cx="12304295" cy="6276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ADF61-67DC-8509-3FC9-6ED588E68892}"/>
              </a:ext>
            </a:extLst>
          </p:cNvPr>
          <p:cNvSpPr txBox="1"/>
          <p:nvPr/>
        </p:nvSpPr>
        <p:spPr>
          <a:xfrm>
            <a:off x="882315" y="581315"/>
            <a:ext cx="47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Косинусное сходство</a:t>
            </a:r>
          </a:p>
        </p:txBody>
      </p:sp>
    </p:spTree>
    <p:extLst>
      <p:ext uri="{BB962C8B-B14F-4D97-AF65-F5344CB8AC3E}">
        <p14:creationId xmlns:p14="http://schemas.microsoft.com/office/powerpoint/2010/main" val="92896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15C2D5-0A3C-B5C4-B30C-3BF21B53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494"/>
            <a:ext cx="12192000" cy="4764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D9F05-C4A1-6A59-A0E1-9B05E6C96C4D}"/>
              </a:ext>
            </a:extLst>
          </p:cNvPr>
          <p:cNvSpPr txBox="1"/>
          <p:nvPr/>
        </p:nvSpPr>
        <p:spPr>
          <a:xfrm>
            <a:off x="802105" y="1122947"/>
            <a:ext cx="3834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Word math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715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3EE877-8843-2630-B57A-7E8CEC3B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113"/>
            <a:ext cx="12192000" cy="62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48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0E1E07-DA07-491C-449C-BB397DF3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08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98900-C73D-DB5D-DFB5-515CA0483359}"/>
              </a:ext>
            </a:extLst>
          </p:cNvPr>
          <p:cNvSpPr txBox="1"/>
          <p:nvPr/>
        </p:nvSpPr>
        <p:spPr>
          <a:xfrm>
            <a:off x="352926" y="625642"/>
            <a:ext cx="3433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Нормализация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163217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132E4A-9902-267D-FB84-3C782E66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395"/>
            <a:ext cx="12192000" cy="6478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60BE9-D445-4168-9E2B-FA55FE5D6B7B}"/>
              </a:ext>
            </a:extLst>
          </p:cNvPr>
          <p:cNvSpPr txBox="1"/>
          <p:nvPr/>
        </p:nvSpPr>
        <p:spPr>
          <a:xfrm>
            <a:off x="266008" y="379396"/>
            <a:ext cx="3591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Softmax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918252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44573C-8A1E-A804-FEFA-9E0DFE5C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026"/>
            <a:ext cx="12192000" cy="69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1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86D61D0-4B52-42DA-490D-7E4F4F6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4" y="4460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 прошлом уроке:</a:t>
            </a:r>
          </a:p>
          <a:p>
            <a:pPr marL="0" indent="0">
              <a:buNone/>
            </a:pPr>
            <a:r>
              <a:rPr lang="ru-RU" b="1" dirty="0"/>
              <a:t>Вложение – </a:t>
            </a:r>
            <a:r>
              <a:rPr lang="ru-RU" dirty="0"/>
              <a:t>способ размещение слов или более длинных фрагментов текста</a:t>
            </a:r>
          </a:p>
          <a:p>
            <a:pPr marL="0" indent="0">
              <a:buNone/>
            </a:pPr>
            <a:r>
              <a:rPr lang="ru-RU" dirty="0"/>
              <a:t>Похожие слова отправляются в точки, которые находятся близко</a:t>
            </a:r>
            <a:r>
              <a:rPr lang="en-US" dirty="0"/>
              <a:t> </a:t>
            </a:r>
            <a:r>
              <a:rPr lang="ru-RU" dirty="0"/>
              <a:t>друг к другу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B5293-A4E2-F756-33C9-FABF302C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2371300"/>
            <a:ext cx="5418222" cy="424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763C46-09F2-3012-7A41-65F937792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40678"/>
            <a:ext cx="12192000" cy="631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40B45B-CD1F-8A5E-89E7-22CB4D5C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138"/>
            <a:ext cx="12018125" cy="59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0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B081E6-56E3-7510-5035-EA45B5D2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833"/>
            <a:ext cx="12192000" cy="61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B51F3-2822-E8D1-CD53-642C44A7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459" y="2343554"/>
            <a:ext cx="10515600" cy="1325563"/>
          </a:xfrm>
        </p:spPr>
        <p:txBody>
          <a:bodyPr/>
          <a:lstStyle/>
          <a:p>
            <a:r>
              <a:rPr lang="ru-RU" dirty="0"/>
              <a:t>Матрицы ключей, запросов и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268067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11EE2D-D503-F9D1-207F-6DD3073E7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776"/>
            <a:ext cx="12192000" cy="64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3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37327-56B9-0FED-1F2C-B7CE646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Матрицы ключей, запросов и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9314A5-C027-C899-AB0D-F661E1D4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36" y="3057856"/>
            <a:ext cx="7770582" cy="2641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3503C-0AF0-656E-D872-1D74D3B77991}"/>
              </a:ext>
            </a:extLst>
          </p:cNvPr>
          <p:cNvSpPr txBox="1"/>
          <p:nvPr/>
        </p:nvSpPr>
        <p:spPr>
          <a:xfrm>
            <a:off x="3229495" y="3316778"/>
            <a:ext cx="609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Ключи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43CA-CB16-46A3-688C-BDC81204CB33}"/>
              </a:ext>
            </a:extLst>
          </p:cNvPr>
          <p:cNvSpPr txBox="1"/>
          <p:nvPr/>
        </p:nvSpPr>
        <p:spPr>
          <a:xfrm>
            <a:off x="5493328" y="3347555"/>
            <a:ext cx="609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Запросы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1A779-584D-5C91-8A95-18A7F5FA3C40}"/>
              </a:ext>
            </a:extLst>
          </p:cNvPr>
          <p:cNvSpPr txBox="1"/>
          <p:nvPr/>
        </p:nvSpPr>
        <p:spPr>
          <a:xfrm>
            <a:off x="7830453" y="3316777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Значения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454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8DDC6-4A59-714F-6071-61F3A0C4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Получить новые вложения из существующих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DD437-A160-D37B-2BB4-2CFA33EF22C8}"/>
              </a:ext>
            </a:extLst>
          </p:cNvPr>
          <p:cNvSpPr txBox="1"/>
          <p:nvPr/>
        </p:nvSpPr>
        <p:spPr>
          <a:xfrm>
            <a:off x="349134" y="5569545"/>
            <a:ext cx="8761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Линейное преобразование</a:t>
            </a:r>
            <a:r>
              <a:rPr lang="ru-RU" dirty="0"/>
              <a:t> — это математическая операция, которая отображает векторы из одного пространства в другое, сохраняя основные свойства линейности: аддитивность и однородность.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B462C9-59B0-80FA-9B9E-9035DC830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72" y="1910854"/>
            <a:ext cx="8105775" cy="343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62ABC-FE17-3861-167A-38FAA0C80733}"/>
              </a:ext>
            </a:extLst>
          </p:cNvPr>
          <p:cNvSpPr txBox="1"/>
          <p:nvPr/>
        </p:nvSpPr>
        <p:spPr>
          <a:xfrm>
            <a:off x="7182197" y="4074467"/>
            <a:ext cx="5009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Третий вариант самый подходящий, потому что он действительно разделяет телефон и апельсин, и поэтому он разделяет технологию </a:t>
            </a:r>
            <a:r>
              <a:rPr lang="en-US" dirty="0"/>
              <a:t>Apple </a:t>
            </a:r>
            <a:r>
              <a:rPr lang="ru-RU" dirty="0"/>
              <a:t>и фрукты </a:t>
            </a:r>
          </a:p>
        </p:txBody>
      </p:sp>
    </p:spTree>
    <p:extLst>
      <p:ext uri="{BB962C8B-B14F-4D97-AF65-F5344CB8AC3E}">
        <p14:creationId xmlns:p14="http://schemas.microsoft.com/office/powerpoint/2010/main" val="3626271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A785A8-7A05-A43C-20A2-1A89149EB5BA}"/>
              </a:ext>
            </a:extLst>
          </p:cNvPr>
          <p:cNvSpPr txBox="1"/>
          <p:nvPr/>
        </p:nvSpPr>
        <p:spPr>
          <a:xfrm>
            <a:off x="1160430" y="5121738"/>
            <a:ext cx="7501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Скалярное произведение можно рассматривать как произведение первого умножить на транспонирование второго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E50C46-4D95-1193-EEB6-438FFDB8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70" y="612723"/>
            <a:ext cx="9097476" cy="438322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A8297-8BB9-CF22-F4FA-1BA639B1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640" y="351267"/>
            <a:ext cx="10515600" cy="1325563"/>
          </a:xfrm>
        </p:spPr>
        <p:txBody>
          <a:bodyPr/>
          <a:lstStyle/>
          <a:p>
            <a:r>
              <a:rPr lang="ru-RU" dirty="0"/>
              <a:t>Сходство</a:t>
            </a:r>
          </a:p>
        </p:txBody>
      </p:sp>
    </p:spTree>
    <p:extLst>
      <p:ext uri="{BB962C8B-B14F-4D97-AF65-F5344CB8AC3E}">
        <p14:creationId xmlns:p14="http://schemas.microsoft.com/office/powerpoint/2010/main" val="295129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696399-0994-8C79-8663-6464CE7B5602}"/>
              </a:ext>
            </a:extLst>
          </p:cNvPr>
          <p:cNvSpPr txBox="1"/>
          <p:nvPr/>
        </p:nvSpPr>
        <p:spPr>
          <a:xfrm>
            <a:off x="116378" y="4462287"/>
            <a:ext cx="7581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Вместо того, чтобы брать вектор для апельсина, мы берем вектор для диапазона, умноженный на матрицы ключей, и вместо того, чтобы брать вектор для телефона, мы берем векторный телефон, умноженный на матрицу запросов, и получаем новые вложения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8307A-77F6-5E70-C3E7-7F8051B07162}"/>
              </a:ext>
            </a:extLst>
          </p:cNvPr>
          <p:cNvSpPr txBox="1"/>
          <p:nvPr/>
        </p:nvSpPr>
        <p:spPr>
          <a:xfrm>
            <a:off x="116378" y="5802284"/>
            <a:ext cx="8562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Сходство = произведение первого умножить на транспонирование второго, что равносильно транспонированию запросов умножить на транспонирование телефона, а это матрица, которая определяет линейное преобразование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91D7F9-536C-CD96-010C-C9469FA3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460825" cy="43226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C25F8-F85B-8A2B-6F68-07F243AD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16" y="0"/>
            <a:ext cx="9005454" cy="970893"/>
          </a:xfrm>
        </p:spPr>
        <p:txBody>
          <a:bodyPr>
            <a:normAutofit/>
          </a:bodyPr>
          <a:lstStyle/>
          <a:p>
            <a:r>
              <a:rPr lang="ru-RU" sz="2400" dirty="0"/>
              <a:t>Матрицы ключей и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2555768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4B02F-2AB7-8D8B-13E8-F1EE92FE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Сходство на преобразованном вложении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B58110-BBAB-EE91-C9B6-9EFE924B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50" y="1296352"/>
            <a:ext cx="10599033" cy="48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F115C-757C-3EF6-7A38-928E0D8F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91" y="8463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Чтобы знать, куда именно положить яблоко, нужно знать контекст (так как </a:t>
            </a:r>
            <a:r>
              <a:rPr lang="en-US" dirty="0"/>
              <a:t>Apple </a:t>
            </a:r>
            <a:r>
              <a:rPr lang="ru-RU" dirty="0"/>
              <a:t>это и фрукт</a:t>
            </a:r>
            <a:r>
              <a:rPr lang="en-US" dirty="0"/>
              <a:t>,</a:t>
            </a:r>
            <a:r>
              <a:rPr lang="ru-RU" dirty="0"/>
              <a:t> и бренд)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F5042-FEE0-D54D-E66E-5F4199AB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70" y="2391110"/>
            <a:ext cx="4648451" cy="3755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BD746-073B-14A9-ECC2-49497F4AC20E}"/>
              </a:ext>
            </a:extLst>
          </p:cNvPr>
          <p:cNvSpPr txBox="1"/>
          <p:nvPr/>
        </p:nvSpPr>
        <p:spPr>
          <a:xfrm>
            <a:off x="1812758" y="6123543"/>
            <a:ext cx="38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ВАЖЕН КОНТЕКСТ </a:t>
            </a:r>
          </a:p>
        </p:txBody>
      </p:sp>
    </p:spTree>
    <p:extLst>
      <p:ext uri="{BB962C8B-B14F-4D97-AF65-F5344CB8AC3E}">
        <p14:creationId xmlns:p14="http://schemas.microsoft.com/office/powerpoint/2010/main" val="4027514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48239-0990-0799-BD51-47B63533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Матрица значений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B1217-6654-8B28-C581-558EC99D69A6}"/>
              </a:ext>
            </a:extLst>
          </p:cNvPr>
          <p:cNvSpPr txBox="1"/>
          <p:nvPr/>
        </p:nvSpPr>
        <p:spPr>
          <a:xfrm>
            <a:off x="838200" y="5734150"/>
            <a:ext cx="7182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Трансформер находит следующее слово в предложении и продолжает находить следующее слово, пока не создаст длинные фрагменты текста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CABF79-4D4F-2017-A53B-146905292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3060"/>
            <a:ext cx="9972675" cy="41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77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96586-A116-1FA4-4C28-0122716A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перемещать слова на другое вложение?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068B26-22A4-A0C0-E4CB-D035F41D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861"/>
            <a:ext cx="10374284" cy="45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07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0E11AF-C856-3530-6D24-ED63BBE5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934"/>
            <a:ext cx="12191999" cy="5522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21CBB-CD63-6574-678C-EA60D17782D6}"/>
              </a:ext>
            </a:extLst>
          </p:cNvPr>
          <p:cNvSpPr txBox="1"/>
          <p:nvPr/>
        </p:nvSpPr>
        <p:spPr>
          <a:xfrm>
            <a:off x="802178" y="555165"/>
            <a:ext cx="60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Матрица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216067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F850A-A94C-0DAF-E4AE-C746D29F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Самовнимание</a:t>
            </a:r>
            <a:endParaRPr lang="ru-RU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E7237-02EB-271F-E9E6-C2C486B927ED}"/>
              </a:ext>
            </a:extLst>
          </p:cNvPr>
          <p:cNvSpPr txBox="1"/>
          <p:nvPr/>
        </p:nvSpPr>
        <p:spPr>
          <a:xfrm>
            <a:off x="9270077" y="5732560"/>
            <a:ext cx="2921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Диаграмма для масштабирования скалярного произведения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6F17F9-0364-7910-C5F2-F9049C6F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0556"/>
            <a:ext cx="9270077" cy="5087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CE518-CAD1-4C7D-A703-FBD01CF89235}"/>
              </a:ext>
            </a:extLst>
          </p:cNvPr>
          <p:cNvSpPr txBox="1"/>
          <p:nvPr/>
        </p:nvSpPr>
        <p:spPr>
          <a:xfrm>
            <a:off x="6849539" y="889463"/>
            <a:ext cx="410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1 </a:t>
            </a:r>
            <a:r>
              <a:rPr lang="ru-RU" sz="2400" u="sng" dirty="0"/>
              <a:t>шаг</a:t>
            </a:r>
            <a:r>
              <a:rPr lang="ru-RU" sz="2400" dirty="0"/>
              <a:t> – нахождение сходства</a:t>
            </a:r>
            <a:endParaRPr lang="ru-RU" sz="2400" u="sng" dirty="0"/>
          </a:p>
        </p:txBody>
      </p:sp>
    </p:spTree>
    <p:extLst>
      <p:ext uri="{BB962C8B-B14F-4D97-AF65-F5344CB8AC3E}">
        <p14:creationId xmlns:p14="http://schemas.microsoft.com/office/powerpoint/2010/main" val="2512844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8C939-F0A4-7738-8D30-91720D78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Самовнимание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0742D-894A-CF7B-FB14-F2AF43A978C7}"/>
              </a:ext>
            </a:extLst>
          </p:cNvPr>
          <p:cNvSpPr txBox="1"/>
          <p:nvPr/>
        </p:nvSpPr>
        <p:spPr>
          <a:xfrm>
            <a:off x="6719591" y="843240"/>
            <a:ext cx="4219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/>
              <a:t>2 шаг </a:t>
            </a:r>
            <a:r>
              <a:rPr lang="ru-RU" dirty="0"/>
              <a:t>– нахождение оптимального внедрения для поиска сходств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79FD00-A234-D8CD-924F-6DBBE4355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76445"/>
            <a:ext cx="10939549" cy="49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76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5FAAC-FBF6-4C49-6748-26A6AD24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Самовнимание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F0565-CB19-C31F-52DC-32161120BFA2}"/>
              </a:ext>
            </a:extLst>
          </p:cNvPr>
          <p:cNvSpPr txBox="1"/>
          <p:nvPr/>
        </p:nvSpPr>
        <p:spPr>
          <a:xfrm>
            <a:off x="6916188" y="566241"/>
            <a:ext cx="3657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/>
              <a:t>3 шаг </a:t>
            </a:r>
            <a:r>
              <a:rPr lang="ru-RU" sz="2400" dirty="0"/>
              <a:t>– использование матрицы значений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C76872-2D93-3D6C-1F80-7B6B0B09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585"/>
            <a:ext cx="11353800" cy="498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86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6B606-2F19-41C5-4B98-B79DC7BC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внимание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3C79B-C5A5-7DAA-92E4-7C133065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313"/>
            <a:ext cx="12205209" cy="45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02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090F3-BD80-8EC5-01E6-22D4AF3A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внимание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75642-2186-0EC8-703D-869108E79D12}"/>
              </a:ext>
            </a:extLst>
          </p:cNvPr>
          <p:cNvSpPr txBox="1"/>
          <p:nvPr/>
        </p:nvSpPr>
        <p:spPr>
          <a:xfrm>
            <a:off x="569422" y="1480525"/>
            <a:ext cx="6093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Конкатенация – </a:t>
            </a:r>
            <a:r>
              <a:rPr lang="ru-RU" altLang="ru-RU" sz="1800" dirty="0">
                <a:latin typeface="Arial" panose="020B0604020202020204" pitchFamily="34" charset="0"/>
              </a:rPr>
              <a:t>п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усть, например, у нас есть 3 головы внимания (по 2 вектора в каждой). После применения внимания для каждой головы, их результаты объединяются в один вектор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E4EA68-ED76-29A3-6B44-361820FA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080"/>
            <a:ext cx="10166544" cy="39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72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FC724-9BF2-774E-4468-081F8D47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56DA2D-7BA4-8E09-DA78-304409B4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2791"/>
            <a:ext cx="10058400" cy="4904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C95D59-40AE-05FE-C1C5-AB62480A4C27}"/>
              </a:ext>
            </a:extLst>
          </p:cNvPr>
          <p:cNvSpPr txBox="1"/>
          <p:nvPr/>
        </p:nvSpPr>
        <p:spPr>
          <a:xfrm>
            <a:off x="403168" y="1353326"/>
            <a:ext cx="6093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Конкатенация – </a:t>
            </a:r>
            <a:r>
              <a:rPr lang="ru-RU" altLang="ru-RU" sz="1800" dirty="0">
                <a:latin typeface="Arial" panose="020B0604020202020204" pitchFamily="34" charset="0"/>
              </a:rPr>
              <a:t>п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усть, например, у нас есть 3 головы внимания (по 2 вектора в каждой). После применения внимания для каждой головы, их результаты объединяются в один вектор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16D56-E3E9-A863-05B9-8DC5E2FF196F}"/>
              </a:ext>
            </a:extLst>
          </p:cNvPr>
          <p:cNvSpPr txBox="1"/>
          <p:nvPr/>
        </p:nvSpPr>
        <p:spPr>
          <a:xfrm>
            <a:off x="7837074" y="427741"/>
            <a:ext cx="378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Линейный шаг – прямоугольная матрица, которая  преобразует это в более низкоразмерное вложение, которым мы можем управлять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94ED8-23FF-4F88-10A3-ADD049BFAD62}"/>
              </a:ext>
            </a:extLst>
          </p:cNvPr>
          <p:cNvSpPr txBox="1"/>
          <p:nvPr/>
        </p:nvSpPr>
        <p:spPr>
          <a:xfrm>
            <a:off x="10250999" y="4798386"/>
            <a:ext cx="1586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Еще здесь матрица узнает, какие вложения хорошие, а какие плохие</a:t>
            </a:r>
          </a:p>
        </p:txBody>
      </p:sp>
    </p:spTree>
    <p:extLst>
      <p:ext uri="{BB962C8B-B14F-4D97-AF65-F5344CB8AC3E}">
        <p14:creationId xmlns:p14="http://schemas.microsoft.com/office/powerpoint/2010/main" val="4179107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B7F50-76C3-66B6-938F-A9A026E8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эти матрицы?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2B5239-2197-5932-5DED-1BE5A028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815"/>
            <a:ext cx="12192000" cy="44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982589-0CC8-74C5-CCD1-62FBD0F8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8" y="2867207"/>
            <a:ext cx="4996866" cy="3783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15F9D-2CB1-5D43-102E-8918A27A8E9A}"/>
              </a:ext>
            </a:extLst>
          </p:cNvPr>
          <p:cNvSpPr txBox="1"/>
          <p:nvPr/>
        </p:nvSpPr>
        <p:spPr>
          <a:xfrm>
            <a:off x="471041" y="753981"/>
            <a:ext cx="54324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Например здесь</a:t>
            </a:r>
            <a:r>
              <a:rPr lang="en-US" sz="2800" dirty="0"/>
              <a:t> </a:t>
            </a:r>
            <a:r>
              <a:rPr lang="ru-RU" sz="2800" dirty="0"/>
              <a:t>контекст </a:t>
            </a:r>
            <a:r>
              <a:rPr lang="en-US" sz="2800" dirty="0"/>
              <a:t>“</a:t>
            </a:r>
            <a:r>
              <a:rPr lang="ru-RU" sz="2800" dirty="0"/>
              <a:t>оранжевый апельсин</a:t>
            </a:r>
            <a:r>
              <a:rPr lang="en-US" sz="2800" dirty="0"/>
              <a:t>” </a:t>
            </a:r>
            <a:r>
              <a:rPr lang="ru-RU" sz="2800" dirty="0"/>
              <a:t>дает понять</a:t>
            </a:r>
            <a:r>
              <a:rPr lang="en-US" sz="2800" dirty="0"/>
              <a:t>, </a:t>
            </a:r>
            <a:r>
              <a:rPr lang="ru-RU" sz="2800" dirty="0"/>
              <a:t>что яблоко нужно отнести в правый верхний угол (фрукты)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CB382-1F93-32E5-E6C8-02D04150F905}"/>
              </a:ext>
            </a:extLst>
          </p:cNvPr>
          <p:cNvSpPr txBox="1"/>
          <p:nvPr/>
        </p:nvSpPr>
        <p:spPr>
          <a:xfrm>
            <a:off x="5592877" y="4758956"/>
            <a:ext cx="6343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 в этом предложении </a:t>
            </a:r>
            <a:r>
              <a:rPr lang="en-US" sz="2800" dirty="0"/>
              <a:t>“Apple </a:t>
            </a:r>
            <a:r>
              <a:rPr lang="ru-RU" sz="2800" dirty="0"/>
              <a:t>представила новый телефон</a:t>
            </a:r>
            <a:r>
              <a:rPr lang="en-US" sz="2800" dirty="0"/>
              <a:t>”</a:t>
            </a:r>
            <a:r>
              <a:rPr lang="ru-RU" sz="2800" dirty="0"/>
              <a:t> дает нам понять, что речь идет о технологиях 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7002AD-8AA1-5EBB-8383-171C9747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98" y="583225"/>
            <a:ext cx="4491039" cy="3973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3F4305-1BF9-B6D5-808F-AEC6BCF65724}"/>
              </a:ext>
            </a:extLst>
          </p:cNvPr>
          <p:cNvSpPr txBox="1"/>
          <p:nvPr/>
        </p:nvSpPr>
        <p:spPr>
          <a:xfrm>
            <a:off x="471041" y="96253"/>
            <a:ext cx="597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C</a:t>
            </a:r>
            <a:r>
              <a:rPr lang="ru-RU" sz="3600" b="1" dirty="0"/>
              <a:t>лова притягивают слова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C1EF7D1-161A-26A9-8D16-8393F02FD62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941217" y="4395537"/>
            <a:ext cx="823373" cy="36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C7779A4-BC99-549B-88C9-AFBC2FBB6655}"/>
              </a:ext>
            </a:extLst>
          </p:cNvPr>
          <p:cNvCxnSpPr>
            <a:cxnSpLocks/>
          </p:cNvCxnSpPr>
          <p:nvPr/>
        </p:nvCxnSpPr>
        <p:spPr>
          <a:xfrm flipV="1">
            <a:off x="2358189" y="2523864"/>
            <a:ext cx="0" cy="68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73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8959F-171D-90E4-2748-951DB10FFF15}"/>
              </a:ext>
            </a:extLst>
          </p:cNvPr>
          <p:cNvSpPr txBox="1"/>
          <p:nvPr/>
        </p:nvSpPr>
        <p:spPr>
          <a:xfrm>
            <a:off x="852055" y="2228671"/>
            <a:ext cx="3320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Идея в том, что эта ключевая матрица запросов и значений обучается с помощью </a:t>
            </a:r>
            <a:r>
              <a:rPr lang="en-US" dirty="0"/>
              <a:t>Transformer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02061D-7304-A9B9-C0D2-E9E4B1DB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741" y="0"/>
            <a:ext cx="6667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9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CC9B6-ACFA-0BE2-094F-3686E920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497795"/>
            <a:ext cx="10515600" cy="1325563"/>
          </a:xfrm>
        </p:spPr>
        <p:txBody>
          <a:bodyPr>
            <a:noAutofit/>
          </a:bodyPr>
          <a:lstStyle/>
          <a:p>
            <a:r>
              <a:rPr lang="ru-RU" sz="2400" dirty="0"/>
              <a:t>Диаграмма, где есть несколько шагов </a:t>
            </a:r>
            <a:r>
              <a:rPr lang="ru-RU" sz="2400" dirty="0" err="1"/>
              <a:t>токенизации</a:t>
            </a:r>
            <a:r>
              <a:rPr lang="ru-RU" sz="2400" dirty="0"/>
              <a:t>, встраивания позиционного кодирования, затем прямая связь и часть внимания, которая повторяется несколько раз, и каждый из блоков имеет блок внимания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0A888D-0C05-FC66-3374-53086BF4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938"/>
            <a:ext cx="6417425" cy="39620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A621F4-4B97-C400-B4F3-34C0B658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25" y="3143180"/>
            <a:ext cx="3149573" cy="310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9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C9BC8-3EF1-663E-87BC-DFA56E3C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Все слова притягивают друг друга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B93184-BB3E-D6A4-3E70-B6EC45ED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148"/>
            <a:ext cx="8220075" cy="3609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8A78D-FFFB-7461-46BD-A07129C36311}"/>
              </a:ext>
            </a:extLst>
          </p:cNvPr>
          <p:cNvSpPr txBox="1"/>
          <p:nvPr/>
        </p:nvSpPr>
        <p:spPr>
          <a:xfrm>
            <a:off x="5694948" y="5846544"/>
            <a:ext cx="508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Яблоко ближе все притягивается к апельсину</a:t>
            </a:r>
            <a:r>
              <a:rPr lang="en-US" dirty="0"/>
              <a:t>, </a:t>
            </a:r>
            <a:r>
              <a:rPr lang="ru-RU" dirty="0"/>
              <a:t>потому что речь идет о фруктах</a:t>
            </a:r>
          </a:p>
        </p:txBody>
      </p:sp>
    </p:spTree>
    <p:extLst>
      <p:ext uri="{BB962C8B-B14F-4D97-AF65-F5344CB8AC3E}">
        <p14:creationId xmlns:p14="http://schemas.microsoft.com/office/powerpoint/2010/main" val="16788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D71413-9B12-6341-5807-75BA8A8A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474"/>
            <a:ext cx="12192000" cy="581552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55F20-550B-C282-27F0-9D4F41BEA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3" y="379692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</a:t>
            </a:r>
            <a:r>
              <a:rPr lang="ru-RU" sz="7200" b="1" dirty="0" err="1"/>
              <a:t>ходство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139388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BF56F-FE44-9246-B03E-49A1E8C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Три способа измерения сходства</a:t>
            </a:r>
            <a:r>
              <a:rPr lang="en-US" dirty="0"/>
              <a:t>:</a:t>
            </a:r>
            <a:br>
              <a:rPr lang="en-US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D5449-779E-B42B-6CC8-B85D717D8FD5}"/>
              </a:ext>
            </a:extLst>
          </p:cNvPr>
          <p:cNvSpPr txBox="1"/>
          <p:nvPr/>
        </p:nvSpPr>
        <p:spPr>
          <a:xfrm>
            <a:off x="509954" y="1211967"/>
            <a:ext cx="705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1. </a:t>
            </a:r>
            <a:r>
              <a:rPr lang="ru-RU" sz="3600" dirty="0"/>
              <a:t>Скалярное произведение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14708-B625-16AE-7F23-A09FDA1C34C8}"/>
              </a:ext>
            </a:extLst>
          </p:cNvPr>
          <p:cNvSpPr txBox="1"/>
          <p:nvPr/>
        </p:nvSpPr>
        <p:spPr>
          <a:xfrm>
            <a:off x="280582" y="2025908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Скалярное произведение между двумя векторами даёт числовое значение, которое отражает, насколько два вектора направлены в одну сторону. Если два вектора схожи (близки по направлению), скалярное произведение будет высоким.</a:t>
            </a:r>
          </a:p>
        </p:txBody>
      </p:sp>
    </p:spTree>
    <p:extLst>
      <p:ext uri="{BB962C8B-B14F-4D97-AF65-F5344CB8AC3E}">
        <p14:creationId xmlns:p14="http://schemas.microsoft.com/office/powerpoint/2010/main" val="264174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4F66AF-3F96-CA5B-CFF8-08BB4777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051"/>
            <a:ext cx="12192000" cy="63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9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B7F90-2145-795E-A259-446F4499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Три способа измерения сходства</a:t>
            </a:r>
            <a:r>
              <a:rPr lang="en-US" dirty="0"/>
              <a:t>:</a:t>
            </a:r>
            <a:br>
              <a:rPr lang="en-US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EBF6D-5C2E-EBB0-2E68-872EE0B687AF}"/>
              </a:ext>
            </a:extLst>
          </p:cNvPr>
          <p:cNvSpPr txBox="1"/>
          <p:nvPr/>
        </p:nvSpPr>
        <p:spPr>
          <a:xfrm>
            <a:off x="422029" y="1367522"/>
            <a:ext cx="499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2</a:t>
            </a:r>
            <a:r>
              <a:rPr lang="en-US" sz="3600" dirty="0"/>
              <a:t>. </a:t>
            </a:r>
            <a:r>
              <a:rPr lang="ru-RU" sz="3600" dirty="0"/>
              <a:t>Косинусное сходство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68BDA7-B7FA-70FE-4AB0-73BBD9EAE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29" y="1951049"/>
            <a:ext cx="1029989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sz="2800" b="1" dirty="0"/>
              <a:t>Косинусное сходство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это метрика, используемая для измерения углового сходства между двумя векторами в многомерном пространстве. Она оценивает, насколько два вектора направлены в одну сторону, игнорируя их длину.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Интерпретация: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Чем меньше угол между двумя векторами, тем больше их схожесть. Если угол между ними равен 0, это означает, что векторы направлены в одну и ту же сторону (максимальное сходство).</a:t>
            </a:r>
          </a:p>
        </p:txBody>
      </p:sp>
    </p:spTree>
    <p:extLst>
      <p:ext uri="{BB962C8B-B14F-4D97-AF65-F5344CB8AC3E}">
        <p14:creationId xmlns:p14="http://schemas.microsoft.com/office/powerpoint/2010/main" val="29483645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731</Words>
  <Application>Microsoft Office PowerPoint</Application>
  <PresentationFormat>Широкоэкранный</PresentationFormat>
  <Paragraphs>65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6" baseType="lpstr">
      <vt:lpstr>Arial</vt:lpstr>
      <vt:lpstr>Arial Unicode MS</vt:lpstr>
      <vt:lpstr>Calibri</vt:lpstr>
      <vt:lpstr>Calibri Light</vt:lpstr>
      <vt:lpstr>Тема Office</vt:lpstr>
      <vt:lpstr>Механизм привлечения внимания с помощью математики</vt:lpstr>
      <vt:lpstr>Презентация PowerPoint</vt:lpstr>
      <vt:lpstr>Чтобы знать, куда именно положить яблоко, нужно знать контекст (так как Apple это и фрукт, и бренд)</vt:lpstr>
      <vt:lpstr>Презентация PowerPoint</vt:lpstr>
      <vt:lpstr>Все слова притягивают друг друга</vt:lpstr>
      <vt:lpstr>Cходство</vt:lpstr>
      <vt:lpstr>Три способа измерения сходства: </vt:lpstr>
      <vt:lpstr>Презентация PowerPoint</vt:lpstr>
      <vt:lpstr>Три способа измерения сходства: </vt:lpstr>
      <vt:lpstr>Презентация PowerPoint</vt:lpstr>
      <vt:lpstr>Скалярное произведение и косинусное сходство</vt:lpstr>
      <vt:lpstr>3. Масштабированное скалярное произведение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Матрицы ключей, запросов и значений</vt:lpstr>
      <vt:lpstr>Презентация PowerPoint</vt:lpstr>
      <vt:lpstr>Матрицы ключей, запросов и значений</vt:lpstr>
      <vt:lpstr>Получить новые вложения из существующих</vt:lpstr>
      <vt:lpstr>Сходство</vt:lpstr>
      <vt:lpstr>Матрицы ключей и запросов</vt:lpstr>
      <vt:lpstr>Сходство на преобразованном вложении</vt:lpstr>
      <vt:lpstr>Матрица значений</vt:lpstr>
      <vt:lpstr>Зачем перемещать слова на другое вложение?</vt:lpstr>
      <vt:lpstr>Презентация PowerPoint</vt:lpstr>
      <vt:lpstr>Самовнимание</vt:lpstr>
      <vt:lpstr>Самовнимание</vt:lpstr>
      <vt:lpstr>Самовнимание</vt:lpstr>
      <vt:lpstr>Множественное внимание</vt:lpstr>
      <vt:lpstr>Множественное внимание</vt:lpstr>
      <vt:lpstr>Множественное внимание</vt:lpstr>
      <vt:lpstr>Как получить эти матрицы?</vt:lpstr>
      <vt:lpstr>Презентация PowerPoint</vt:lpstr>
      <vt:lpstr>Диаграмма, где есть несколько шагов токенизации, встраивания позиционного кодирования, затем прямая связь и часть внимания, которая повторяется несколько раз, и каждый из блоков имеет блок внимания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Елизавета Сулименко</dc:creator>
  <cp:lastModifiedBy>Сулименко Елизавета Сергеевна</cp:lastModifiedBy>
  <cp:revision>6</cp:revision>
  <dcterms:created xsi:type="dcterms:W3CDTF">2025-01-15T19:04:04Z</dcterms:created>
  <dcterms:modified xsi:type="dcterms:W3CDTF">2025-01-20T14:05:42Z</dcterms:modified>
</cp:coreProperties>
</file>